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trictFirstAndLastChar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9144000" cy="6858000"/>
  <p:defaultTextStyle>
    <a:defPPr>
      <a:defRPr lang="ru-RU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5pPr>
    <a:lvl6pPr marL="2286000" algn="l" defTabSz="914400">
      <a:defRPr>
        <a:solidFill>
          <a:schemeClr val="tx1"/>
        </a:solidFill>
        <a:latin typeface="Arial"/>
        <a:ea typeface="+mn-ea"/>
        <a:cs typeface="Arial"/>
      </a:defRPr>
    </a:lvl6pPr>
    <a:lvl7pPr marL="2743200" algn="l" defTabSz="914400">
      <a:defRPr>
        <a:solidFill>
          <a:schemeClr val="tx1"/>
        </a:solidFill>
        <a:latin typeface="Arial"/>
        <a:ea typeface="+mn-ea"/>
        <a:cs typeface="Arial"/>
      </a:defRPr>
    </a:lvl7pPr>
    <a:lvl8pPr marL="3200400" algn="l" defTabSz="914400">
      <a:defRPr>
        <a:solidFill>
          <a:schemeClr val="tx1"/>
        </a:solidFill>
        <a:latin typeface="Arial"/>
        <a:ea typeface="+mn-ea"/>
        <a:cs typeface="Arial"/>
      </a:defRPr>
    </a:lvl8pPr>
    <a:lvl9pPr marL="3657600" algn="l" defTabSz="914400">
      <a:defRPr>
        <a:solidFill>
          <a:schemeClr val="tx1"/>
        </a:solidFill>
        <a:latin typeface="Arial"/>
        <a:ea typeface="+mn-ea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7" d="100"/>
          <a:sy n="67" d="100"/>
        </p:scale>
        <p:origin x="235" y="53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7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B89E4-11D1-4DC1-AEDA-30988EA037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CC065-158D-4E6C-B395-1FC83307189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40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40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D7AE1-9134-4319-818A-84F0787BD30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chart" userDrawn="1">
  <p:cSld name="Заголовок и диаграмм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 bwMode="auto">
          <a:xfrm>
            <a:off x="457200" y="1600202"/>
            <a:ext cx="8229600" cy="4525963"/>
          </a:xfrm>
        </p:spPr>
        <p:txBody>
          <a:bodyPr/>
          <a:lstStyle/>
          <a:p>
            <a:pPr lvl="0">
              <a:defRPr/>
            </a:pPr>
            <a:endParaRPr lang="ru-RU"/>
          </a:p>
        </p:txBody>
      </p:sp>
      <p:sp>
        <p:nvSpPr>
          <p:cNvPr id="4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DDFD7-3AEE-46F0-AA6F-CDBC887FE6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46719-E1EF-4585-A0C9-5E3C3D1A801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334E6-9331-43C0-AEF1-E3F4F3957B8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B757A-2141-460F-9258-F0B9065A32AB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A505A-A064-4E3D-AC8B-7529F1AF325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E45DA-93A2-42F4-A2E6-7BEE9F1B80F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559CF-5AA0-4976-89EC-B1DBD58D684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B34A6-F0AF-45D6-93D1-4680742FAD3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Rectangle 4"/>
          <p:cNvSpPr>
            <a:spLocks noChangeArrowheads="1" noGrp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ChangeArrowheads="1" noGrp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0FB0A-CC5F-4D30-B1B9-21DC105412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/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027" name="Rectangle 3"/>
          <p:cNvSpPr>
            <a:spLocks noChangeArrowheads="1"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19876" name="Rectangle 4"/>
          <p:cNvSpPr>
            <a:spLocks noChangeArrowheads="1"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>
            <a:lvl1pPr>
              <a:defRPr sz="140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ChangeArrowheads="1"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>
            <a:lvl1pPr algn="ctr">
              <a:defRPr sz="140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ChangeArrowheads="1"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>
            <a:lvl1pPr algn="r">
              <a:defRPr sz="1400"/>
            </a:lvl1pPr>
          </a:lstStyle>
          <a:p>
            <a:pPr>
              <a:defRPr/>
            </a:pPr>
            <a:fld id="{6BFFE496-05FA-489A-8F6A-724690EDCCDA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1"/>
  <p:txStyles>
    <p:titleStyle>
      <a:lvl1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Arial"/>
        </a:defRPr>
      </a:lvl2pPr>
      <a:lvl3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Arial"/>
        </a:defRPr>
      </a:lvl3pPr>
      <a:lvl4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Arial"/>
        </a:defRPr>
      </a:lvl4pPr>
      <a:lvl5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Arial"/>
        </a:defRPr>
      </a:lvl5pPr>
      <a:lvl6pPr marL="4572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Arial"/>
        </a:defRPr>
      </a:lvl6pPr>
      <a:lvl7pPr marL="9144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Arial"/>
        </a:defRPr>
      </a:lvl7pPr>
      <a:lvl8pPr marL="13716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Arial"/>
        </a:defRPr>
      </a:lvl8pPr>
      <a:lvl9pPr marL="18288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Arial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>
        <a:spcBef>
          <a:spcPts val="0"/>
        </a:spcBef>
        <a:spcAft>
          <a:spcPts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>
        <a:spcBef>
          <a:spcPts val="0"/>
        </a:spcBef>
        <a:spcAft>
          <a:spcPts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hyperlink" Target="https://www.gosuslugi.ru/622663%20/1/form" TargetMode="External"/><Relationship Id="rId4" Type="http://schemas.openxmlformats.org/officeDocument/2006/relationships/hyperlink" Target="https://gosuslugi.ru/622942/1/form" TargetMode="External"/><Relationship Id="rId5" Type="http://schemas.openxmlformats.org/officeDocument/2006/relationships/hyperlink" Target="https://www.gosuslugi.ru/623642/1/form" TargetMode="External"/><Relationship Id="rId6" Type="http://schemas.openxmlformats.org/officeDocument/2006/relationships/hyperlink" Target="https://www.gosuslugi.ru/54227" TargetMode="External"/><Relationship Id="rId7" Type="http://schemas.openxmlformats.org/officeDocument/2006/relationships/hyperlink" Target="https://www.gosuslugi.ru/600362/1/form" TargetMode="External"/><Relationship Id="rId8" Type="http://schemas.openxmlformats.org/officeDocument/2006/relationships/hyperlink" Target="https://www.gosuslugi.ru/624062/1/form" TargetMode="External"/><Relationship Id="rId9" Type="http://schemas.openxmlformats.org/officeDocument/2006/relationships/hyperlink" Target="https://www.gosuslugi.ru/619990/1/form" TargetMode="External"/><Relationship Id="rId10" Type="http://schemas.openxmlformats.org/officeDocument/2006/relationships/hyperlink" Target="https://www.gosuslugi.ru/610187/1/form" TargetMode="External"/><Relationship Id="rId11" Type="http://schemas.openxmlformats.org/officeDocument/2006/relationships/hyperlink" Target="https://www.gosuslugi.ru/622484/1/form" TargetMode="External"/><Relationship Id="rId12" Type="http://schemas.openxmlformats.org/officeDocument/2006/relationships/hyperlink" Target="https://www.gosuslugi.ru/620402/1/form" TargetMode="External"/><Relationship Id="rId13" Type="http://schemas.openxmlformats.org/officeDocument/2006/relationships/hyperlink" Target="https://www.gosuslugi.ru/622483/1/form" TargetMode="Externa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hyperlink" Target="https://www.gosuslugi.ru/620402/1/form" TargetMode="External"/><Relationship Id="rId4" Type="http://schemas.openxmlformats.org/officeDocument/2006/relationships/hyperlink" Target="https://www.gosuslugi.ru/622483/1/form" TargetMode="External"/><Relationship Id="rId5" Type="http://schemas.openxmlformats.org/officeDocument/2006/relationships/hyperlink" Target="https://www.gosuslugi.ru/620303/1/form" TargetMode="External"/><Relationship Id="rId6" Type="http://schemas.openxmlformats.org/officeDocument/2006/relationships/hyperlink" Target="https://www.gosuslugi.ru/610096/1/form" TargetMode="External"/><Relationship Id="rId7" Type="http://schemas.openxmlformats.org/officeDocument/2006/relationships/hyperlink" Target="https://www.gosuslugi.ru/620443/1/form" TargetMode="External"/><Relationship Id="rId8" Type="http://schemas.openxmlformats.org/officeDocument/2006/relationships/hyperlink" Target="https://www.gosuslugi.ru/620862/1/form" TargetMode="External"/><Relationship Id="rId9" Type="http://schemas.openxmlformats.org/officeDocument/2006/relationships/hyperlink" Target="https://www.gosuslugi.ru/620822/1/form" TargetMode="Externa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b="1">
                <a:latin typeface="Times New Roman"/>
                <a:ea typeface="Times New Roman"/>
              </a:rPr>
              <a:t>О предоставлении государственных услуг в электронном формате посредством Единого портала государственных услуг (ЕПГУ) </a:t>
            </a:r>
            <a:endParaRPr lang="ru-RU" sz="2400" b="1">
              <a:latin typeface="Times New Roman"/>
              <a:cs typeface="Times New Roman"/>
            </a:endParaRPr>
          </a:p>
          <a:p>
            <a:pPr algn="ctr">
              <a:lnSpc>
                <a:spcPct val="90000"/>
              </a:lnSpc>
              <a:defRPr/>
            </a:pPr>
            <a:endParaRPr lang="ru-RU" sz="20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 scaled="1"/>
              </a:gradFill>
              <a:latin typeface="Calibri"/>
              <a:cs typeface="Calibri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lnSpc>
                <a:spcPct val="90000"/>
              </a:lnSpc>
              <a:defRPr/>
            </a:pPr>
            <a:endParaRPr lang="ru-RU" sz="20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 scaled="1"/>
              </a:gradFill>
              <a:latin typeface="Calibri"/>
              <a:cs typeface="Calibri"/>
            </a:endParaRPr>
          </a:p>
        </p:txBody>
      </p:sp>
      <p:grpSp>
        <p:nvGrpSpPr>
          <p:cNvPr id="2053" name="Group 36"/>
          <p:cNvGrpSpPr/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>
                <a:defRPr/>
              </a:pPr>
              <a:endParaRPr lang="ru-RU" sz="1400" b="1">
                <a:latin typeface="Calibri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Приволжское управление Федеральной службы по экологическому, </a:t>
              </a:r>
              <a:endParaRPr/>
            </a:p>
            <a:p>
              <a:pPr algn="ctr">
                <a:lnSpc>
                  <a:spcPct val="90000"/>
                </a:lnSpc>
                <a:defRPr/>
              </a:pPr>
              <a:r>
                <a:rPr lang="ru-RU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технологическому и атомному надзору</a:t>
              </a:r>
              <a:endParaRPr/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 bwMode="auto">
          <a:xfrm>
            <a:off x="1381125" y="6203509"/>
            <a:ext cx="6391275" cy="393839"/>
          </a:xfrm>
        </p:spPr>
        <p:txBody>
          <a:bodyPr/>
          <a:lstStyle/>
          <a:p>
            <a:pPr>
              <a:defRPr/>
            </a:pPr>
            <a:r>
              <a:rPr lang="ru-RU" sz="2000"/>
              <a:t>2024</a:t>
            </a:r>
            <a:endParaRPr/>
          </a:p>
        </p:txBody>
      </p:sp>
      <p:sp>
        <p:nvSpPr>
          <p:cNvPr id="14" name="TextBox 13"/>
          <p:cNvSpPr txBox="1"/>
          <p:nvPr/>
        </p:nvSpPr>
        <p:spPr bwMode="auto">
          <a:xfrm>
            <a:off x="2376829" y="5175835"/>
            <a:ext cx="4604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>
                <a:latin typeface="Times New Roman"/>
                <a:ea typeface="Times New Roman"/>
              </a:rPr>
              <a:t>Заместитель руководителя </a:t>
            </a:r>
            <a:endParaRPr lang="ru-RU" sz="1600" b="1">
              <a:latin typeface="Times New Roman"/>
              <a:ea typeface="Times New Roman"/>
            </a:endParaRPr>
          </a:p>
          <a:p>
            <a:pPr algn="ctr">
              <a:defRPr/>
            </a:pPr>
            <a:r>
              <a:rPr lang="ru-RU" sz="1800" b="1">
                <a:latin typeface="Times New Roman"/>
                <a:ea typeface="Times New Roman"/>
              </a:rPr>
              <a:t>Идиятуллин Альфир Фангатович </a:t>
            </a:r>
            <a:endParaRPr lang="ru-RU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 noGrp="1"/>
          </p:cNvSpPr>
          <p:nvPr>
            <p:ph type="title" idx="4294967295"/>
          </p:nvPr>
        </p:nvSpPr>
        <p:spPr bwMode="auto"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Приволжское управление Федеральной службы по экологическому, </a:t>
            </a:r>
            <a:b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</a:b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технологическому и атомному надзору</a:t>
            </a:r>
            <a:endParaRPr lang="ru-RU" sz="1600" b="1">
              <a:solidFill>
                <a:srgbClr val="2D2D8A"/>
              </a:solidFill>
              <a:latin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02227" y="161809"/>
            <a:ext cx="465137" cy="49053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31450" y="1700808"/>
            <a:ext cx="8081100" cy="2985196"/>
          </a:xfrm>
        </p:spPr>
        <p:txBody>
          <a:bodyPr/>
          <a:lstStyle/>
          <a:p>
            <a:pPr indent="457200" algn="just">
              <a:defRPr/>
            </a:pPr>
            <a:r>
              <a:rPr lang="ru-RU" sz="2400" b="1">
                <a:latin typeface="Calibri"/>
                <a:cs typeface="Calibri"/>
              </a:rPr>
              <a:t>С 1 августа 2021 года на территории России проводится эксперимент по оптимизации </a:t>
            </a:r>
            <a:br>
              <a:rPr lang="ru-RU" sz="2400" b="1">
                <a:latin typeface="Calibri"/>
                <a:cs typeface="Calibri"/>
              </a:rPr>
            </a:br>
            <a:r>
              <a:rPr lang="ru-RU" sz="2400" b="1">
                <a:latin typeface="Calibri"/>
                <a:cs typeface="Calibri"/>
              </a:rPr>
              <a:t>и автоматизации процессов в сфере разрешительной деятельности через Единый портал государственных услуг.</a:t>
            </a:r>
            <a:endParaRPr/>
          </a:p>
          <a:p>
            <a:pPr indent="457200" algn="just">
              <a:defRPr/>
            </a:pPr>
            <a:r>
              <a:rPr lang="ru-RU" sz="2400" b="1">
                <a:latin typeface="Calibri"/>
                <a:cs typeface="Calibri"/>
              </a:rPr>
              <a:t>Участниками эксперимента, осуществляющими полномочия по предоставлению разрешений в рамках установленной компетенции, являются: Ространснадзор, МЧС, Минздрав, Росздравнадзор, </a:t>
            </a:r>
            <a:r>
              <a:rPr lang="ru-RU" sz="2400" b="1">
                <a:latin typeface="Calibri"/>
                <a:cs typeface="Calibri"/>
              </a:rPr>
              <a:t>Росаккредитация</a:t>
            </a:r>
            <a:r>
              <a:rPr lang="ru-RU" sz="2400" b="1">
                <a:latin typeface="Calibri"/>
                <a:cs typeface="Calibri"/>
              </a:rPr>
              <a:t>, Ростехнадзор, ФНС.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 noGrp="1"/>
          </p:cNvSpPr>
          <p:nvPr>
            <p:ph type="title" idx="4294967295"/>
          </p:nvPr>
        </p:nvSpPr>
        <p:spPr bwMode="auto"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Приволжское управление Федеральной службы по экологическому, </a:t>
            </a:r>
            <a:b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</a:b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технологическому и атомному надзору</a:t>
            </a:r>
            <a:endParaRPr lang="ru-RU" sz="1600" b="1">
              <a:solidFill>
                <a:srgbClr val="2D2D8A"/>
              </a:solidFill>
              <a:latin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02227" y="161809"/>
            <a:ext cx="465137" cy="490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Объект 4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229947" y="1255822"/>
            <a:ext cx="8851307" cy="547869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 bwMode="auto">
          <a:xfrm>
            <a:off x="1415241" y="864220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latin typeface="Calibri"/>
                <a:cs typeface="Calibri"/>
              </a:rPr>
              <a:t>Доступные государственные услуги по ЕПГУ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>
              <a:defRPr/>
            </a:pPr>
            <a:fld id="{B04C2CFA-1912-49EC-8786-143A23D3E5AB}" type="slidenum">
              <a:rPr lang="ru-RU">
                <a:solidFill>
                  <a:srgbClr val="898989"/>
                </a:solidFill>
              </a:rPr>
              <a:t/>
            </a:fld>
            <a:endParaRPr lang="ru-RU">
              <a:solidFill>
                <a:srgbClr val="898989"/>
              </a:solidFill>
            </a:endParaRPr>
          </a:p>
        </p:txBody>
      </p:sp>
      <p:sp>
        <p:nvSpPr>
          <p:cNvPr id="7171" name="Заголовок 1"/>
          <p:cNvSpPr txBox="1"/>
          <p:nvPr/>
        </p:nvSpPr>
        <p:spPr bwMode="auto">
          <a:xfrm>
            <a:off x="900113" y="0"/>
            <a:ext cx="7993062" cy="11255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Calibri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>
                <a:solidFill>
                  <a:schemeClr val="tx1"/>
                </a:solidFill>
                <a:latin typeface="Calibri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Calibri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5pPr>
            <a:lvl6pPr marL="20002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6pPr>
            <a:lvl7pPr marL="24574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7pPr>
            <a:lvl8pPr marL="29146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8pPr>
            <a:lvl9pPr marL="33718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endParaRPr lang="ru-RU" sz="1800" b="1">
              <a:latin typeface="Times New Roman"/>
              <a:cs typeface="Times New Roman"/>
            </a:endParaRPr>
          </a:p>
        </p:txBody>
      </p:sp>
      <p:pic>
        <p:nvPicPr>
          <p:cNvPr id="7172" name="Рисунок 2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23838" y="274638"/>
            <a:ext cx="465137" cy="49053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Таблица 4"/>
          <p:cNvGraphicFramePr>
            <a:graphicFrameLocks xmlns:a="http://schemas.openxmlformats.org/drawingml/2006/main" noGrp="1"/>
          </p:cNvGraphicFramePr>
          <p:nvPr/>
        </p:nvGraphicFramePr>
        <p:xfrm>
          <a:off x="223838" y="908050"/>
          <a:ext cx="8669336" cy="586897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628081"/>
                <a:gridCol w="1152128"/>
                <a:gridCol w="1152128"/>
                <a:gridCol w="1368152"/>
                <a:gridCol w="1368846"/>
              </a:tblGrid>
              <a:tr h="82301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Наименование государственной услуги</a:t>
                      </a:r>
                      <a:endParaRPr/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документов</a:t>
                      </a: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до оптимизации</a:t>
                      </a:r>
                      <a:endParaRPr/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документов после оптимизации</a:t>
                      </a:r>
                      <a:endParaRPr/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Срок предоставления 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госуслуги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до оптимизации</a:t>
                      </a:r>
                      <a:endParaRPr/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Срок предоставления 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госуслуги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после оптимизации</a:t>
                      </a:r>
                      <a:endParaRPr/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</a:tr>
              <a:tr h="365785"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1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Лицензирование деятельности по проведению экспертизы промышленной безопасности 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100" b="1">
                          <a:latin typeface="Times New Roman"/>
                          <a:cs typeface="Times New Roman"/>
                        </a:rPr>
                        <a:t>6</a:t>
                      </a:r>
                      <a:endParaRPr lang="ru-RU" sz="1100" b="1">
                        <a:latin typeface="Times New Roman"/>
                        <a:cs typeface="Times New Roman"/>
                      </a:endParaRP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45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10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</a:tr>
              <a:tr h="365785"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1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Лицензирование деятельности по производству маркшейдерских работ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6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45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</a:tr>
              <a:tr h="502952"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1" i="0" u="none" strike="noStrike" cap="none" spc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Лицензирование деятельности по эксплуатации взрывопожароопасных и химически опасных производственных объектов I, II и III классов опасности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13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45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13-18 рабочих</a:t>
                      </a: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дней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</a:tr>
              <a:tr h="457230"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1" i="0" u="none" strike="noStrike" cap="none" spc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Лицензирование деятельности, связанной с обращением взрывчатых материалов промышленного назначения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13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45</a:t>
                      </a: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рабочих дней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13-18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</a:tr>
              <a:tr h="365785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900" b="1">
                          <a:latin typeface="Times New Roman"/>
                          <a:cs typeface="Times New Roman"/>
                        </a:rPr>
                        <a:t>Регистрация опасных производственных объектов в государственном реестре опасных производственных объектов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7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20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12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</a:tr>
              <a:tr h="365785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900" b="1">
                          <a:latin typeface="Times New Roman"/>
                          <a:cs typeface="Times New Roman"/>
                        </a:rPr>
                        <a:t>Ведение реестра заключений экспертизы промышленной безопасности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 рабочих дня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</a:tr>
              <a:tr h="138714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900" b="1">
                          <a:latin typeface="Times New Roman"/>
                          <a:cs typeface="Times New Roman"/>
                        </a:rPr>
                        <a:t>Ведение реестра деклараций промышленной безопасности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 рабочих дня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</a:tr>
              <a:tr h="274339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900" b="1">
                          <a:latin typeface="Times New Roman"/>
                          <a:cs typeface="Times New Roman"/>
                        </a:rPr>
                        <a:t>Аттестация экспертов в области промышленной безопасности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79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28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</a:tr>
              <a:tr h="502952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900" b="1">
                          <a:latin typeface="Times New Roman"/>
                          <a:cs typeface="Times New Roman"/>
                        </a:rPr>
                        <a:t>Организация проведения аттестации по вопросам промышленной безопасности, по вопросам безопасности гидротехнических сооружений, безопасности в сфере электроэнергетики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30 календарных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15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</a:tr>
              <a:tr h="365785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900" b="1">
                          <a:latin typeface="Times New Roman"/>
                          <a:cs typeface="Times New Roman"/>
                        </a:rPr>
                        <a:t>Выдача разрешений на ведение работ со взрывчатыми материалами промышленного назначения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30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17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</a:tr>
              <a:tr h="365785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900" b="1">
                          <a:latin typeface="Times New Roman"/>
                          <a:cs typeface="Times New Roman"/>
                        </a:rPr>
                        <a:t>Выдача разрешений на постоянное применение взрывчатых веществ и изделий на их основе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6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30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20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</a:tr>
              <a:tr h="37137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Рассмотрение заявления на согласование планов и схем развития горных работ по видам полезных ископаемых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6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 рабочих дня</a:t>
                      </a:r>
                      <a:endParaRPr/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</a:tr>
              <a:tr h="46808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Утверждение деклараций безопасности поднадзорных гидротехнических сооружений, находящихся в эксплуатации 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8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6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30 календарных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10 рабочих дней</a:t>
                      </a:r>
                      <a:endParaRPr/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/>
          <p:nvPr/>
        </p:nvSpPr>
        <p:spPr bwMode="auto">
          <a:xfrm>
            <a:off x="897610" y="200366"/>
            <a:ext cx="7993062" cy="49053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Calibri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>
                <a:solidFill>
                  <a:schemeClr val="tx1"/>
                </a:solidFill>
                <a:latin typeface="Calibri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Calibri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5pPr>
            <a:lvl6pPr marL="20002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6pPr>
            <a:lvl7pPr marL="24574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7pPr>
            <a:lvl8pPr marL="29146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8pPr>
            <a:lvl9pPr marL="33718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ru-RU" sz="1800" b="1">
                <a:latin typeface="Times New Roman"/>
                <a:cs typeface="Times New Roman"/>
              </a:rPr>
              <a:t>Оптимизация сроков предоставления государственных услуг и перечня документов, предоставляемых заявителями для получения лицензий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>
              <a:defRPr/>
            </a:pPr>
            <a:fld id="{080C3752-F235-450D-89B2-520B57365B3B}" type="slidenum">
              <a:rPr lang="ru-RU">
                <a:solidFill>
                  <a:srgbClr val="898989"/>
                </a:solidFill>
              </a:rPr>
              <a:t/>
            </a:fld>
            <a:endParaRPr lang="ru-RU">
              <a:solidFill>
                <a:srgbClr val="898989"/>
              </a:solidFill>
            </a:endParaRPr>
          </a:p>
        </p:txBody>
      </p:sp>
      <p:sp>
        <p:nvSpPr>
          <p:cNvPr id="8195" name="Заголовок 1"/>
          <p:cNvSpPr txBox="1"/>
          <p:nvPr/>
        </p:nvSpPr>
        <p:spPr bwMode="auto">
          <a:xfrm>
            <a:off x="936430" y="136525"/>
            <a:ext cx="7993062" cy="85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Calibri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>
                <a:solidFill>
                  <a:schemeClr val="tx1"/>
                </a:solidFill>
                <a:latin typeface="Calibri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Calibri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5pPr>
            <a:lvl6pPr marL="20002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6pPr>
            <a:lvl7pPr marL="24574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7pPr>
            <a:lvl8pPr marL="29146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8pPr>
            <a:lvl9pPr marL="3371850" indent="-171450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/>
              <a:buChar char="•"/>
              <a:defRPr sz="1300">
                <a:solidFill>
                  <a:schemeClr val="tx1"/>
                </a:solidFill>
                <a:latin typeface="Calibri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ru-RU" sz="1800" b="1">
                <a:latin typeface="Times New Roman"/>
                <a:cs typeface="Times New Roman"/>
              </a:rPr>
              <a:t>Оптимизация сроков предоставления государственных услуг и перечня документов, предоставляемых заявителями для получения лицензий</a:t>
            </a:r>
            <a:endParaRPr/>
          </a:p>
        </p:txBody>
      </p:sp>
      <p:pic>
        <p:nvPicPr>
          <p:cNvPr id="8196" name="Рисунок 2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23838" y="274638"/>
            <a:ext cx="465137" cy="49053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Таблица 4"/>
          <p:cNvGraphicFramePr>
            <a:graphicFrameLocks xmlns:a="http://schemas.openxmlformats.org/drawingml/2006/main" noGrp="1"/>
          </p:cNvGraphicFramePr>
          <p:nvPr/>
        </p:nvGraphicFramePr>
        <p:xfrm>
          <a:off x="107949" y="836613"/>
          <a:ext cx="9001124" cy="594424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766934"/>
                <a:gridCol w="1196222"/>
                <a:gridCol w="1196222"/>
                <a:gridCol w="1420512"/>
                <a:gridCol w="1421234"/>
              </a:tblGrid>
              <a:tr h="808773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Наименование государственной услуги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документов</a:t>
                      </a: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до оптимизации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документов после оптимизации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Срок предоставления 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госуслуги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до оптимизации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Срок предоставления 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госуслуги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после оптимизации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</a:tr>
              <a:tr h="877931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</a:t>
                      </a:r>
                      <a:br>
                        <a:rPr lang="ru-RU" sz="800" b="1">
                          <a:latin typeface="Times New Roman"/>
                          <a:cs typeface="Times New Roman"/>
                        </a:rPr>
                      </a:br>
                      <a:r>
                        <a:rPr lang="ru-RU" sz="800" b="1">
                          <a:latin typeface="Times New Roman"/>
                          <a:cs typeface="Times New Roman"/>
                        </a:rPr>
                        <a:t>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6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3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 рабочих дня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</a:tr>
              <a:tr h="329501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Ведение государственного реестра саморегулируемых организаций в области энергетического обследования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12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9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18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</a:tr>
              <a:tr h="56913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Выдача разрешений на допуск в эксплуатацию </a:t>
                      </a:r>
                      <a:r>
                        <a:rPr lang="ru-RU" sz="800" b="1">
                          <a:latin typeface="Times New Roman"/>
                          <a:cs typeface="Times New Roman"/>
                        </a:rPr>
                        <a:t>энергопринимающих</a:t>
                      </a:r>
                      <a:r>
                        <a:rPr lang="ru-RU" sz="800" b="1">
                          <a:latin typeface="Times New Roman"/>
                          <a:cs typeface="Times New Roman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800" b="1">
                          <a:latin typeface="Times New Roman"/>
                          <a:cs typeface="Times New Roman"/>
                        </a:rPr>
                        <a:t>теплопотребляющих</a:t>
                      </a:r>
                      <a:r>
                        <a:rPr lang="ru-RU" sz="800" b="1">
                          <a:latin typeface="Times New Roman"/>
                          <a:cs typeface="Times New Roman"/>
                        </a:rPr>
                        <a:t> установок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7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21/11/8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20/10/7 рабочих дней 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</a:tr>
              <a:tr h="460211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Определение экспертных центров, проводящих государственную экспертизу деклараций безопасности гидротехнических сооружений (за исключением судоходных и портовых гидротехнических сооружений)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календарных дней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10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</a:tr>
              <a:tr h="329501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Подтверждение готовности работников к выполнению трудовых функций </a:t>
                      </a:r>
                      <a:br>
                        <a:rPr lang="ru-RU" sz="800" b="1">
                          <a:latin typeface="Times New Roman"/>
                          <a:cs typeface="Times New Roman"/>
                        </a:rPr>
                      </a:b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 сфере электроэнергетики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30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15 рабочих</a:t>
                      </a: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дней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</a:tr>
              <a:tr h="688955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Внесение изменений в сведения о саморегулируемой организации </a:t>
                      </a:r>
                      <a:br>
                        <a:rPr lang="ru-RU" sz="800" b="1">
                          <a:latin typeface="Times New Roman"/>
                          <a:cs typeface="Times New Roman"/>
                        </a:rPr>
                      </a:b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 государственный реестр саморегулируемых организаций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7/14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4/7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</a:tr>
              <a:tr h="329501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Выдача разрешений на выбросы и сбросы радиоактивных веществ </a:t>
                      </a:r>
                      <a:br>
                        <a:rPr lang="ru-RU" sz="800" b="1">
                          <a:latin typeface="Times New Roman"/>
                          <a:cs typeface="Times New Roman"/>
                        </a:rPr>
                      </a:b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 окружающую среду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10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24 рабочих дня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19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</a:tr>
              <a:tr h="701642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Аттестации физических лиц на право проведения строительного контроля </a:t>
                      </a:r>
                      <a:br>
                        <a:rPr lang="ru-RU" sz="800" b="1">
                          <a:latin typeface="Times New Roman"/>
                          <a:cs typeface="Times New Roman"/>
                        </a:rPr>
                      </a:b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 процессе строительства, реконструкции и капитального ремонта объектов капитального строительства на территориях Донецкой Народной Республики, Луганской Народной Республики, Запорожской области </a:t>
                      </a:r>
                      <a:br>
                        <a:rPr lang="ru-RU" sz="800" b="1">
                          <a:latin typeface="Times New Roman"/>
                          <a:cs typeface="Times New Roman"/>
                        </a:rPr>
                      </a:br>
                      <a:r>
                        <a:rPr lang="ru-RU" sz="800" b="1">
                          <a:latin typeface="Times New Roman"/>
                          <a:cs typeface="Times New Roman"/>
                        </a:rPr>
                        <a:t>и Херсонской области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22 рабочих дня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15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</a:tr>
              <a:tr h="329501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Государственная экспертиза деклараций безопасности гидротехнических сооружений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65</a:t>
                      </a:r>
                      <a:r>
                        <a:rPr lang="ru-RU" sz="1200" b="1">
                          <a:latin typeface="Times New Roman"/>
                          <a:cs typeface="Times New Roman"/>
                        </a:rPr>
                        <a:t> рабочих дней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37 рабочих дней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</a:tr>
              <a:tr h="460211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800" b="1">
                          <a:latin typeface="Times New Roman"/>
                          <a:cs typeface="Times New Roman"/>
                        </a:rPr>
                        <a:t>Выдача заключений о соответствии построенных, реконструированных объектов капитального строительства требованиям проектной документации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6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30 рабочих дней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22 рабочих дня</a:t>
                      </a:r>
                      <a:endParaRPr/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 noGrp="1"/>
          </p:cNvSpPr>
          <p:nvPr>
            <p:ph type="title" idx="4294967295"/>
          </p:nvPr>
        </p:nvSpPr>
        <p:spPr bwMode="auto"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Приволжское управление Федеральной службы по экологическому, </a:t>
            </a:r>
            <a:b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</a:b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технологическому и атомному надзору</a:t>
            </a:r>
            <a:endParaRPr lang="ru-RU" sz="1600" b="1">
              <a:solidFill>
                <a:srgbClr val="2D2D8A"/>
              </a:solidFill>
              <a:latin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02227" y="161809"/>
            <a:ext cx="465137" cy="49053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667364" y="1340768"/>
            <a:ext cx="8087697" cy="3744415"/>
          </a:xfrm>
        </p:spPr>
        <p:txBody>
          <a:bodyPr/>
          <a:lstStyle/>
          <a:p>
            <a:pPr indent="0" algn="ctr">
              <a:buNone/>
              <a:defRPr/>
            </a:pPr>
            <a:r>
              <a:rPr lang="ru-RU" sz="2400" b="1">
                <a:latin typeface="Calibri"/>
                <a:cs typeface="Calibri"/>
              </a:rPr>
              <a:t>С 1 марта 2025 года вступают в силу:</a:t>
            </a:r>
            <a:endParaRPr/>
          </a:p>
          <a:p>
            <a:pPr indent="0" algn="ctr">
              <a:buNone/>
              <a:defRPr/>
            </a:pPr>
            <a:endParaRPr lang="ru-RU" sz="2400" b="1">
              <a:latin typeface="Calibri"/>
              <a:cs typeface="Calibri"/>
            </a:endParaRPr>
          </a:p>
          <a:p>
            <a:pPr>
              <a:defRPr/>
            </a:pPr>
            <a:r>
              <a:rPr lang="ru-RU" sz="2400">
                <a:latin typeface="Calibri"/>
                <a:cs typeface="Calibri"/>
              </a:rPr>
              <a:t>Постановление Правительства Российской Федерации </a:t>
            </a:r>
            <a:br>
              <a:rPr lang="ru-RU" sz="2400">
                <a:latin typeface="Calibri"/>
                <a:cs typeface="Calibri"/>
              </a:rPr>
            </a:br>
            <a:r>
              <a:rPr lang="ru-RU" sz="2400">
                <a:latin typeface="Calibri"/>
                <a:cs typeface="Calibri"/>
              </a:rPr>
              <a:t>от 21.10.2024 г. № 1416 «О внесении изменений </a:t>
            </a:r>
            <a:br>
              <a:rPr lang="ru-RU" sz="2400">
                <a:latin typeface="Calibri"/>
                <a:cs typeface="Calibri"/>
              </a:rPr>
            </a:br>
            <a:r>
              <a:rPr lang="ru-RU" sz="2400">
                <a:latin typeface="Calibri"/>
                <a:cs typeface="Calibri"/>
              </a:rPr>
              <a:t>в постановление Правительства Российской Федерации от 13 января 2023 г. № 13»</a:t>
            </a:r>
            <a:endParaRPr/>
          </a:p>
          <a:p>
            <a:pPr marL="0" indent="0">
              <a:buNone/>
              <a:defRPr/>
            </a:pPr>
            <a:endParaRPr lang="ru-RU" sz="2400">
              <a:latin typeface="Calibri"/>
              <a:cs typeface="Calibri"/>
            </a:endParaRPr>
          </a:p>
          <a:p>
            <a:pPr>
              <a:defRPr/>
            </a:pPr>
            <a:r>
              <a:rPr lang="ru-RU" sz="2400">
                <a:latin typeface="Calibri"/>
                <a:cs typeface="Calibri"/>
              </a:rPr>
              <a:t>Постановление Правительства Российской Федерации </a:t>
            </a:r>
            <a:br>
              <a:rPr lang="ru-RU" sz="2400">
                <a:latin typeface="Calibri"/>
                <a:cs typeface="Calibri"/>
              </a:rPr>
            </a:br>
            <a:r>
              <a:rPr lang="ru-RU" sz="2400">
                <a:latin typeface="Calibri"/>
                <a:cs typeface="Calibri"/>
              </a:rPr>
              <a:t>от 21.10.2024 г. № 1410 «О внесении изменений </a:t>
            </a:r>
            <a:br>
              <a:rPr lang="ru-RU" sz="2400">
                <a:latin typeface="Calibri"/>
                <a:cs typeface="Calibri"/>
              </a:rPr>
            </a:br>
            <a:r>
              <a:rPr lang="ru-RU" sz="2400">
                <a:latin typeface="Calibri"/>
                <a:cs typeface="Calibri"/>
              </a:rPr>
              <a:t>в постановление Правительства Российской Федерации от 12 октября 2020 г. № 1661»</a:t>
            </a:r>
            <a:endParaRPr/>
          </a:p>
          <a:p>
            <a:pPr>
              <a:defRPr/>
            </a:pPr>
            <a:endParaRPr lang="ru-RU" sz="240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 noGrp="1"/>
          </p:cNvSpPr>
          <p:nvPr>
            <p:ph type="title" idx="4294967295"/>
          </p:nvPr>
        </p:nvSpPr>
        <p:spPr bwMode="auto"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Приволжское управление Федеральной службы по экологическому, </a:t>
            </a:r>
            <a:b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</a:b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технологическому и атомному надзору</a:t>
            </a:r>
            <a:endParaRPr lang="ru-RU" sz="1600" b="1">
              <a:solidFill>
                <a:srgbClr val="2D2D8A"/>
              </a:solidFill>
              <a:latin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02225" y="161807"/>
            <a:ext cx="465137" cy="49053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Таблица 5"/>
          <p:cNvGraphicFramePr>
            <a:graphicFrameLocks xmlns:a="http://schemas.openxmlformats.org/drawingml/2006/main" noGrp="1"/>
          </p:cNvGraphicFramePr>
          <p:nvPr/>
        </p:nvGraphicFramePr>
        <p:xfrm>
          <a:off x="107949" y="827088"/>
          <a:ext cx="8928100" cy="5876925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595208"/>
                <a:gridCol w="5525026"/>
                <a:gridCol w="2807866"/>
              </a:tblGrid>
              <a:tr h="404441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 u="none" strike="noStrike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 u="none" strike="noStrike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государственной услуги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 u="none" strike="noStrike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Ссылка на ЕПГУ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Лицензирование деятельности по производству маркшейдерских работ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3" tooltip="https://www.gosuslugi.ru/622663%20/1/form"/>
                        </a:rPr>
                        <a:t>https://www.gosuslugi.ru/622663 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Лицензирование деятельности по эксплуатации взрывопожароопасных и химически опасных производственных объектов I, II и III классов опасности</a:t>
                      </a:r>
                      <a:endParaRPr/>
                    </a:p>
                  </a:txBody>
                  <a:tcPr marL="9524" marR="9524" marT="9524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</a:rPr>
                        <a:t>https://www.gosuslugi.ru/622242/1/form</a:t>
                      </a:r>
                      <a:endParaRPr/>
                    </a:p>
                  </a:txBody>
                  <a:tcPr marL="9524" marR="9524" marT="9524" marB="0" anchor="ctr">
                    <a:solidFill>
                      <a:srgbClr val="E8E8EF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Лицензирование деятельности, связанной с обращением взрывчатых материалов промышленного назначения</a:t>
                      </a:r>
                      <a:endParaRPr/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4" tooltip="https://gosuslugi.ru/622942/1/form"/>
                        </a:rPr>
                        <a:t>https://gosuslugi.ru/622942/1/form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4.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Регистрация опасных производственных объектов в государственном реестре опасных производственных объектов</a:t>
                      </a:r>
                      <a:endParaRPr/>
                    </a:p>
                  </a:txBody>
                  <a:tcPr marL="9524" marR="9524" marT="9524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5" tooltip="https://www.gosuslugi.ru/623642/1/form"/>
                        </a:rPr>
                        <a:t>https://www.gosuslugi.ru/623642/1/form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4" marR="9524" marT="9524" marB="0" anchor="ctr">
                    <a:solidFill>
                      <a:srgbClr val="E8E8EF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Ведение реестра заключений экспертизы промышленной безопасности</a:t>
                      </a:r>
                      <a:endParaRPr/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6" tooltip="https://www.gosuslugi.ru/54227"/>
                        </a:rPr>
                        <a:t>https://www.gosuslugi.ru/54227 / https://www.gosuslugi.ru/625124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</a:tr>
              <a:tr h="59426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Организация проведения аттестации по вопросам промышленной безопасности, по вопросам безопасности гидротехнических сооружений, безопасности в сфере электроэнергетики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7" tooltip="https://www.gosuslugi.ru/600362/1/form"/>
                        </a:rPr>
                        <a:t>https://www.gosuslugi.ru/600362/1/form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Выдача разрешений на ведение работ со взрывчатыми материалами промышленного назначения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8" tooltip="https://www.gosuslugi.ru/624062/1/form"/>
                        </a:rPr>
                        <a:t>https://www.gosuslugi.ru/624062/1/form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Выдача разрешений на постоянное применение взрывчатых веществ и изделий на их основе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9" tooltip="https://www.gosuslugi.ru/619990/1/form"/>
                        </a:rPr>
                        <a:t>https://www.gosuslugi.ru/619990/1/form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9.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Согласование планов и схем развития горных работ по видам полезных ископаемых 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10" tooltip="https://www.gosuslugi.ru/610187/1/form"/>
                        </a:rPr>
                        <a:t>https://www.gosuslugi.ru/610187/1/form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10.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Утверждение деклараций безопасности поднадзорных гидротехнических сооружений, находящихся в эксплуатации 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11" tooltip="https://www.gosuslugi.ru/622484/1/form"/>
                        </a:rPr>
                        <a:t>https://www.gosuslugi.ru/622484/1/form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11.</a:t>
                      </a:r>
                      <a:endParaRPr/>
                    </a:p>
                  </a:txBody>
                  <a:tcPr marL="91431" marR="91431" marT="45707" marB="4570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  <a:endParaRPr/>
                    </a:p>
                  </a:txBody>
                  <a:tcPr marL="9525" marR="9525" marT="9525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12" tooltip="https://www.gosuslugi.ru/620402/1/form"/>
                        </a:rPr>
                        <a:t>https://www.gosuslugi.ru/620402/1/form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CDCDDE"/>
                    </a:solidFill>
                  </a:tcPr>
                </a:tc>
              </a:tr>
              <a:tr h="40444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12.</a:t>
                      </a:r>
                      <a:endParaRPr/>
                    </a:p>
                  </a:txBody>
                  <a:tcPr marL="91431" marR="91431" marT="45707" marB="4570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Выдача разрешений на допуск в эксплуатацию 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энергопринимающих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теплопотребляющих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установок</a:t>
                      </a:r>
                      <a:endParaRPr/>
                    </a:p>
                  </a:txBody>
                  <a:tcPr marL="9525" marR="9525" marT="9525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13" tooltip="https://www.gosuslugi.ru/622483/1/form"/>
                        </a:rPr>
                        <a:t>https://www.gosuslugi.ru/622483/1/form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cover dir="lu"/>
      </p:transition>
    </mc:Choice>
    <mc:Fallback>
      <p:transition spd="med" advClick="1">
        <p:cover dir="lu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 noGrp="1"/>
          </p:cNvSpPr>
          <p:nvPr>
            <p:ph type="title" idx="4294967295"/>
          </p:nvPr>
        </p:nvSpPr>
        <p:spPr bwMode="auto"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Приволжское управление Федеральной службы по экологическому, </a:t>
            </a:r>
            <a:b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</a:br>
            <a:r>
              <a:rPr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технологическому и атомному надзору</a:t>
            </a:r>
            <a:endParaRPr lang="ru-RU" sz="1600" b="1">
              <a:solidFill>
                <a:srgbClr val="2D2D8A"/>
              </a:solidFill>
              <a:latin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02225" y="161807"/>
            <a:ext cx="465137" cy="49053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Таблица 7"/>
          <p:cNvGraphicFramePr>
            <a:graphicFrameLocks xmlns:a="http://schemas.openxmlformats.org/drawingml/2006/main" noGrp="1"/>
          </p:cNvGraphicFramePr>
          <p:nvPr/>
        </p:nvGraphicFramePr>
        <p:xfrm>
          <a:off x="107949" y="827088"/>
          <a:ext cx="8928100" cy="575944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431602"/>
                <a:gridCol w="5688632"/>
                <a:gridCol w="2807866"/>
              </a:tblGrid>
              <a:tr h="45721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 u="none" strike="noStrike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 u="none" strike="noStrike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государственной услуги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 u="none" strike="noStrike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Ссылка на ЕПГУ</a:t>
                      </a:r>
                      <a:endParaRPr/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</a:tr>
              <a:tr h="704619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14.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3" tooltip="https://www.gosuslugi.ru/620402/1/form"/>
                        </a:rPr>
                        <a:t>https://www.gosuslugi.ru/620402/1/form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</a:tr>
              <a:tr h="314348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15.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Ведение государственного реестра саморегулируемых организаций в области энергетического обследования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</a:rPr>
                        <a:t>https://www.gosuslugi.ru/622826/1/form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</a:tr>
              <a:tr h="617732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16.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Выдача разрешений на допуск в эксплуатацию 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энергопринимающих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теплопотребляющих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установок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4" tooltip="https://www.gosuslugi.ru/622483/1/form"/>
                        </a:rPr>
                        <a:t>https://www.gosuslugi.ru/622483/1/form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</a:tr>
              <a:tr h="538923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17.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Определение экспертных центров, проводящих государственную экспертизу деклараций безопасности гидротехнических сооружений (за исключением судоходных и портовых гидротехнических сооружений)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5" tooltip="https://www.gosuslugi.ru/620303/1/form"/>
                        </a:rPr>
                        <a:t>https://www.gosuslugi.ru/620303/1/form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</a:tr>
              <a:tr h="390456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18.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Подтверждение готовности работников к выполнению трудовых функций в сфере электроэнергетики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6" tooltip="https://www.gosuslugi.ru/610096/1/form"/>
                        </a:rPr>
                        <a:t>https://www.gosuslugi.ru/610096/1/form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</a:tr>
              <a:tr h="72497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19.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Внесение изменений в сведения о саморегулируемой организации в государственный реестр саморегулируемых организаций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7" tooltip="https://www.gosuslugi.ru/620443/1/form"/>
                        </a:rPr>
                        <a:t>https://www.gosuslugi.ru/620443/1/form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</a:tr>
              <a:tr h="264259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20.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Выдача разрешений на выбросы и сбросы радиоактивных веществ в окружающую среду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</a:rPr>
                        <a:t>https://www.gosuslugi.ru/620625/1/form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</a:tr>
              <a:tr h="619172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21.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Аттестации физических лиц на право проведения строительного контроля в процессе строительства, реконструкции и капитального ремонта объектов капитального строительства на территориях Донецкой Народной Республики, Луганской Народной Республики, Запорожской области и Херсонской области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200" b="1" u="sng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</a:rPr>
                        <a:t>https://www.gosuslugi.ru/620742/1/form</a:t>
                      </a:r>
                      <a:endParaRPr lang="ru-RU" sz="1200" b="1" u="sng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</a:tr>
              <a:tr h="346841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22.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экспертиза деклараций безопасности гидротехнических сооружений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8" tooltip="https://www.gosuslugi.ru/620862/1/form"/>
                        </a:rPr>
                        <a:t>https://www.gosuslugi.ru/620862/1/form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</a:tr>
              <a:tr h="390456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23.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Выдача заключений о соответствии построенных, реконструированных объектов капитального строительства требованиям проектной документации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  <a:hlinkClick r:id="rId9" tooltip="https://www.gosuslugi.ru/620822/1/form"/>
                        </a:rPr>
                        <a:t>https://www.gosuslugi.ru/620822/1/form</a:t>
                      </a:r>
                      <a:endParaRPr lang="en-US" sz="1200" b="1" i="0" u="sng" strike="noStrike">
                        <a:solidFill>
                          <a:srgbClr val="082FAC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</a:tr>
              <a:tr h="390456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000" b="1">
                          <a:latin typeface="Times New Roman"/>
                          <a:cs typeface="Times New Roman"/>
                        </a:rPr>
                        <a:t>24.</a:t>
                      </a:r>
                      <a:endParaRPr/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Предоставление сведений из Российского регистра гидротехнических сооружений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200" b="1" i="0" u="sng" strike="noStrike">
                          <a:solidFill>
                            <a:srgbClr val="082FAC"/>
                          </a:solidFill>
                          <a:latin typeface="Times New Roman"/>
                          <a:cs typeface="Times New Roman"/>
                        </a:rPr>
                        <a:t>https://www.gosuslugi.ru/285466/2/form</a:t>
                      </a:r>
                      <a:endParaRPr/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cover dir="lu"/>
      </p:transition>
    </mc:Choice>
    <mc:Fallback>
      <p:transition spd="med" advClick="1">
        <p:cover dir="lu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sz="240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>
                <a:solidFill>
                  <a:schemeClr val="accent6"/>
                </a:solidFill>
              </a:rPr>
              <a:t>Благодарю за внимание!</a:t>
            </a:r>
            <a:endParaRPr lang="ru-RU" sz="240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lnSpc>
                <a:spcPct val="90000"/>
              </a:lnSpc>
              <a:defRPr/>
            </a:pPr>
            <a:endParaRPr lang="ru-RU" sz="20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 scaled="1"/>
              </a:gradFill>
              <a:latin typeface="Calibri"/>
              <a:cs typeface="Calibri"/>
            </a:endParaRPr>
          </a:p>
        </p:txBody>
      </p:sp>
      <p:grpSp>
        <p:nvGrpSpPr>
          <p:cNvPr id="17413" name="Group 36"/>
          <p:cNvGrpSpPr/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>
                <a:defRPr/>
              </a:pPr>
              <a:endParaRPr lang="ru-RU" sz="1400" b="1">
                <a:latin typeface="Calibri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sz="16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Приволжское управление Федеральной службы по экологическому, </a:t>
              </a:r>
              <a:endParaRPr/>
            </a:p>
            <a:p>
              <a:pPr algn="ctr">
                <a:lnSpc>
                  <a:spcPct val="90000"/>
                </a:lnSpc>
                <a:defRPr/>
              </a:pPr>
              <a:r>
                <a:rPr lang="ru-RU" sz="16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технологическому и атомному надзору</a:t>
              </a:r>
              <a:endParaRPr/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0</Words>
  <Application>Р7-Офис/2024.4.1.625</Application>
  <DocSecurity>0</DocSecurity>
  <PresentationFormat>Экран (4:3)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>ГГТН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cp:keywords/>
  <dc:description/>
  <dc:identifier/>
  <dc:language/>
  <cp:lastModifiedBy/>
  <cp:revision>3033</cp:revision>
  <dcterms:created xsi:type="dcterms:W3CDTF">2000-02-02T11:29:10Z</dcterms:created>
  <dcterms:modified xsi:type="dcterms:W3CDTF">2024-11-26T07:09:34Z</dcterms:modified>
  <cp:category/>
  <cp:contentStatus/>
  <cp:version/>
</cp:coreProperties>
</file>